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59" r:id="rId6"/>
    <p:sldId id="260" r:id="rId7"/>
    <p:sldId id="261" r:id="rId8"/>
    <p:sldId id="262" r:id="rId9"/>
    <p:sldId id="268" r:id="rId10"/>
    <p:sldId id="269" r:id="rId11"/>
    <p:sldId id="263" r:id="rId12"/>
    <p:sldId id="264" r:id="rId13"/>
    <p:sldId id="265" r:id="rId14"/>
    <p:sldId id="266" r:id="rId15"/>
    <p:sldId id="270" r:id="rId16"/>
    <p:sldId id="271" r:id="rId17"/>
    <p:sldId id="272" r:id="rId18"/>
    <p:sldId id="278" r:id="rId19"/>
    <p:sldId id="279" r:id="rId20"/>
    <p:sldId id="273" r:id="rId21"/>
    <p:sldId id="274" r:id="rId22"/>
    <p:sldId id="275" r:id="rId23"/>
    <p:sldId id="276" r:id="rId24"/>
    <p:sldId id="277" r:id="rId25"/>
    <p:sldId id="280" r:id="rId26"/>
    <p:sldId id="281" r:id="rId27"/>
    <p:sldId id="285" r:id="rId28"/>
    <p:sldId id="282" r:id="rId29"/>
    <p:sldId id="283" r:id="rId30"/>
    <p:sldId id="284"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6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adiopaedia.org/articles/missing?article%5btitle%5d=lateral-recess&amp;lang=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263" y="1438763"/>
            <a:ext cx="7766936" cy="1646302"/>
          </a:xfrm>
        </p:spPr>
        <p:txBody>
          <a:bodyPr/>
          <a:lstStyle/>
          <a:p>
            <a:r>
              <a:rPr lang="en-US" sz="3600" dirty="0">
                <a:solidFill>
                  <a:schemeClr val="accent2">
                    <a:lumMod val="50000"/>
                  </a:schemeClr>
                </a:solidFill>
                <a:latin typeface="Arial Narrow" panose="020B0606020202030204" pitchFamily="34" charset="0"/>
              </a:rPr>
              <a:t>LUMBAR CANAL STENOSIS</a:t>
            </a:r>
            <a:endParaRPr lang="en-IN" sz="3600" dirty="0">
              <a:solidFill>
                <a:schemeClr val="accent2">
                  <a:lumMod val="50000"/>
                </a:schemeClr>
              </a:solidFill>
              <a:latin typeface="Arial Narrow" panose="020B0606020202030204" pitchFamily="34" charset="0"/>
            </a:endParaRPr>
          </a:p>
        </p:txBody>
      </p:sp>
      <p:sp>
        <p:nvSpPr>
          <p:cNvPr id="3" name="Subtitle 2"/>
          <p:cNvSpPr>
            <a:spLocks noGrp="1"/>
          </p:cNvSpPr>
          <p:nvPr>
            <p:ph type="subTitle" idx="1"/>
          </p:nvPr>
        </p:nvSpPr>
        <p:spPr>
          <a:xfrm>
            <a:off x="1609808" y="4516518"/>
            <a:ext cx="7766936" cy="1805437"/>
          </a:xfrm>
        </p:spPr>
        <p:txBody>
          <a:bodyPr>
            <a:normAutofit/>
          </a:bodyPr>
          <a:lstStyle/>
          <a:p>
            <a:pPr algn="ctr"/>
            <a:r>
              <a:rPr lang="en-US" sz="2000" b="1" dirty="0">
                <a:latin typeface="Times New Roman" panose="02020603050405020304" pitchFamily="18" charset="0"/>
                <a:cs typeface="Times New Roman" panose="02020603050405020304" pitchFamily="18" charset="0"/>
              </a:rPr>
              <a:t>Dr. </a:t>
            </a:r>
            <a:r>
              <a:rPr lang="en-US" sz="2000" b="1" dirty="0" err="1">
                <a:latin typeface="Times New Roman" panose="02020603050405020304" pitchFamily="18" charset="0"/>
                <a:cs typeface="Times New Roman" panose="02020603050405020304" pitchFamily="18" charset="0"/>
              </a:rPr>
              <a:t>Goutami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Katage</a:t>
            </a:r>
            <a:r>
              <a:rPr lang="en-US" sz="2000" b="1" dirty="0">
                <a:latin typeface="Times New Roman" panose="02020603050405020304" pitchFamily="18" charset="0"/>
                <a:cs typeface="Times New Roman" panose="02020603050405020304" pitchFamily="18" charset="0"/>
              </a:rPr>
              <a:t> Shah</a:t>
            </a:r>
          </a:p>
          <a:p>
            <a:pPr algn="ctr"/>
            <a:r>
              <a:rPr lang="en-US" sz="2000" b="1" dirty="0">
                <a:latin typeface="Times New Roman" panose="02020603050405020304" pitchFamily="18" charset="0"/>
                <a:cs typeface="Times New Roman" panose="02020603050405020304" pitchFamily="18" charset="0"/>
              </a:rPr>
              <a:t>Dept. Of Musculoskeletal Physiotherapy</a:t>
            </a:r>
          </a:p>
          <a:p>
            <a:pPr algn="ctr"/>
            <a:r>
              <a:rPr lang="en-US" sz="2000" b="1" dirty="0">
                <a:latin typeface="Times New Roman" panose="02020603050405020304" pitchFamily="18" charset="0"/>
                <a:cs typeface="Times New Roman" panose="02020603050405020304" pitchFamily="18" charset="0"/>
              </a:rPr>
              <a:t>MGM Institute Of Physiotherapy</a:t>
            </a:r>
          </a:p>
          <a:p>
            <a:pPr algn="ctr"/>
            <a:r>
              <a:rPr lang="en-US" sz="2000" b="1" dirty="0">
                <a:latin typeface="Times New Roman" panose="02020603050405020304" pitchFamily="18" charset="0"/>
                <a:cs typeface="Times New Roman" panose="02020603050405020304" pitchFamily="18" charset="0"/>
              </a:rPr>
              <a:t>Chh. Sambhajinagar </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7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56823"/>
            <a:ext cx="8596668" cy="5384539"/>
          </a:xfrm>
        </p:spPr>
        <p:txBody>
          <a:bodyPr/>
          <a:lstStyle/>
          <a:p>
            <a:r>
              <a:rPr lang="en-IN" dirty="0"/>
              <a:t>anatomic classification</a:t>
            </a:r>
          </a:p>
          <a:p>
            <a:pPr lvl="1"/>
            <a:r>
              <a:rPr lang="en-IN" dirty="0"/>
              <a:t>central - cross-sectional area &lt;100 mm</a:t>
            </a:r>
            <a:r>
              <a:rPr lang="en-IN" baseline="30000" dirty="0"/>
              <a:t>2</a:t>
            </a:r>
            <a:r>
              <a:rPr lang="en-IN" dirty="0"/>
              <a:t> or &lt;10 mm AP diameter on axial CT</a:t>
            </a:r>
            <a:r>
              <a:rPr lang="en-IN" baseline="30000" dirty="0"/>
              <a:t> 4,5</a:t>
            </a:r>
            <a:endParaRPr lang="en-IN" dirty="0"/>
          </a:p>
          <a:p>
            <a:pPr lvl="1"/>
            <a:r>
              <a:rPr lang="en-IN" dirty="0"/>
              <a:t>lateral - most commonly due to osteophyte formation -</a:t>
            </a:r>
          </a:p>
          <a:p>
            <a:pPr lvl="2"/>
            <a:r>
              <a:rPr lang="en-IN" dirty="0"/>
              <a:t>lateral recess stenosis</a:t>
            </a:r>
          </a:p>
          <a:p>
            <a:pPr lvl="1"/>
            <a:r>
              <a:rPr lang="en-IN" dirty="0" err="1"/>
              <a:t>foraminal</a:t>
            </a:r>
            <a:r>
              <a:rPr lang="en-IN" dirty="0"/>
              <a:t> - between the medial and lateral border of the pedicle</a:t>
            </a:r>
          </a:p>
          <a:p>
            <a:pPr lvl="1"/>
            <a:r>
              <a:rPr lang="en-IN" dirty="0" err="1"/>
              <a:t>extraforaminal</a:t>
            </a:r>
            <a:r>
              <a:rPr lang="en-IN" dirty="0"/>
              <a:t> - lateral to the lateral edge of the pedicle</a:t>
            </a:r>
          </a:p>
          <a:p>
            <a:endParaRPr lang="en-IN" dirty="0"/>
          </a:p>
        </p:txBody>
      </p:sp>
    </p:spTree>
    <p:extLst>
      <p:ext uri="{BB962C8B-B14F-4D97-AF65-F5344CB8AC3E}">
        <p14:creationId xmlns:p14="http://schemas.microsoft.com/office/powerpoint/2010/main" val="363749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7455" y="481805"/>
            <a:ext cx="8395854" cy="5807369"/>
          </a:xfrm>
          <a:prstGeom prst="rect">
            <a:avLst/>
          </a:prstGeom>
        </p:spPr>
      </p:pic>
    </p:spTree>
    <p:extLst>
      <p:ext uri="{BB962C8B-B14F-4D97-AF65-F5344CB8AC3E}">
        <p14:creationId xmlns:p14="http://schemas.microsoft.com/office/powerpoint/2010/main" val="399601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8619"/>
            <a:ext cx="8596668" cy="5782744"/>
          </a:xfrm>
        </p:spPr>
        <p:txBody>
          <a:bodyPr/>
          <a:lstStyle/>
          <a:p>
            <a:r>
              <a:rPr lang="en-US" dirty="0"/>
              <a:t>The symptom most commonly attributed to LSS is </a:t>
            </a:r>
            <a:r>
              <a:rPr lang="en-US" b="1" dirty="0"/>
              <a:t>neurogenic claudication</a:t>
            </a:r>
            <a:r>
              <a:rPr lang="en-US" dirty="0"/>
              <a:t>. Symptoms of spinal stenosis often start slowly and get worse over time. Pain in the legs may become so severe that walking, even short distances, is unbearable. Frequently, patients must sit or lean forward to temporarily ease pain</a:t>
            </a:r>
          </a:p>
          <a:p>
            <a:r>
              <a:rPr lang="en-US" dirty="0">
                <a:solidFill>
                  <a:schemeClr val="accent2">
                    <a:lumMod val="50000"/>
                  </a:schemeClr>
                </a:solidFill>
              </a:rPr>
              <a:t> </a:t>
            </a:r>
            <a:r>
              <a:rPr lang="en-US" dirty="0"/>
              <a:t>Neurogenic claudication refers to leg symptoms encompassing the buttock, groin and anterior thigh, as well as radiation down the posterior part of the leg to the feet. </a:t>
            </a:r>
          </a:p>
          <a:p>
            <a:r>
              <a:rPr lang="en-US" dirty="0"/>
              <a:t>In addition to pain, leg symptoms can include fatigue, heaviness, weakness and/or </a:t>
            </a:r>
            <a:r>
              <a:rPr lang="en-US" dirty="0" err="1"/>
              <a:t>paraesthesia</a:t>
            </a:r>
            <a:r>
              <a:rPr lang="en-US" dirty="0"/>
              <a:t>. </a:t>
            </a:r>
          </a:p>
          <a:p>
            <a:r>
              <a:rPr lang="en-US" dirty="0"/>
              <a:t>Patients with LSS also can report nocturnal leg cramps and neurogenic bladder symptoms. </a:t>
            </a:r>
          </a:p>
          <a:p>
            <a:r>
              <a:rPr lang="en-US" dirty="0"/>
              <a:t>Symptoms can be unilateral or more </a:t>
            </a:r>
            <a:r>
              <a:rPr lang="en-US" b="1" dirty="0"/>
              <a:t>commonly bilateral and symmetrical. </a:t>
            </a:r>
          </a:p>
          <a:p>
            <a:r>
              <a:rPr lang="en-US" dirty="0"/>
              <a:t>A key feature of neurogenic claudication is its relationship to the patient’s posture where </a:t>
            </a:r>
            <a:r>
              <a:rPr lang="en-US" b="1" dirty="0"/>
              <a:t>lumbar extension increases </a:t>
            </a:r>
            <a:r>
              <a:rPr lang="en-US" dirty="0"/>
              <a:t>and </a:t>
            </a:r>
            <a:r>
              <a:rPr lang="en-US" b="1" dirty="0"/>
              <a:t>flexion decreases pain. </a:t>
            </a:r>
            <a:r>
              <a:rPr lang="en-US" dirty="0"/>
              <a:t>Symptoms progressively worsen when standing or walking and are relieved by sitting.</a:t>
            </a:r>
            <a:endParaRPr lang="en-IN" dirty="0">
              <a:solidFill>
                <a:schemeClr val="accent2">
                  <a:lumMod val="50000"/>
                </a:schemeClr>
              </a:solidFill>
            </a:endParaRPr>
          </a:p>
        </p:txBody>
      </p:sp>
    </p:spTree>
    <p:extLst>
      <p:ext uri="{BB962C8B-B14F-4D97-AF65-F5344CB8AC3E}">
        <p14:creationId xmlns:p14="http://schemas.microsoft.com/office/powerpoint/2010/main" val="379566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50983"/>
            <a:ext cx="8596668" cy="5690380"/>
          </a:xfrm>
        </p:spPr>
        <p:txBody>
          <a:bodyPr/>
          <a:lstStyle/>
          <a:p>
            <a:r>
              <a:rPr lang="en-US" dirty="0"/>
              <a:t> </a:t>
            </a:r>
            <a:endParaRPr lang="en-IN" dirty="0"/>
          </a:p>
        </p:txBody>
      </p:sp>
      <p:sp>
        <p:nvSpPr>
          <p:cNvPr id="2" name="Rectangle 1"/>
          <p:cNvSpPr/>
          <p:nvPr/>
        </p:nvSpPr>
        <p:spPr>
          <a:xfrm>
            <a:off x="965913" y="194590"/>
            <a:ext cx="8654603" cy="6037487"/>
          </a:xfrm>
          <a:prstGeom prst="rect">
            <a:avLst/>
          </a:prstGeom>
        </p:spPr>
        <p:txBody>
          <a:bodyPr wrap="square">
            <a:spAutoFit/>
          </a:bodyPr>
          <a:lstStyle/>
          <a:p>
            <a:pPr>
              <a:lnSpc>
                <a:spcPct val="150000"/>
              </a:lnSpc>
            </a:pPr>
            <a:r>
              <a:rPr lang="en-IN" sz="2000" b="1" dirty="0">
                <a:solidFill>
                  <a:schemeClr val="accent2">
                    <a:lumMod val="50000"/>
                  </a:schemeClr>
                </a:solidFill>
              </a:rPr>
              <a:t>In the neck (cervical spine)</a:t>
            </a:r>
          </a:p>
          <a:p>
            <a:pPr>
              <a:lnSpc>
                <a:spcPct val="150000"/>
              </a:lnSpc>
            </a:pPr>
            <a:r>
              <a:rPr lang="en-IN" sz="2000" dirty="0">
                <a:solidFill>
                  <a:schemeClr val="accent2">
                    <a:lumMod val="50000"/>
                  </a:schemeClr>
                </a:solidFill>
              </a:rPr>
              <a:t>Numbness or tingling in a hand, arm, foot or leg</a:t>
            </a:r>
          </a:p>
          <a:p>
            <a:pPr>
              <a:lnSpc>
                <a:spcPct val="150000"/>
              </a:lnSpc>
            </a:pPr>
            <a:r>
              <a:rPr lang="en-IN" sz="2000" dirty="0">
                <a:solidFill>
                  <a:schemeClr val="accent2">
                    <a:lumMod val="50000"/>
                  </a:schemeClr>
                </a:solidFill>
              </a:rPr>
              <a:t>Weakness in a hand, arm, foot or leg</a:t>
            </a:r>
          </a:p>
          <a:p>
            <a:pPr>
              <a:lnSpc>
                <a:spcPct val="150000"/>
              </a:lnSpc>
            </a:pPr>
            <a:r>
              <a:rPr lang="en-IN" sz="2000" dirty="0">
                <a:solidFill>
                  <a:schemeClr val="accent2">
                    <a:lumMod val="50000"/>
                  </a:schemeClr>
                </a:solidFill>
              </a:rPr>
              <a:t>Problems with walking and balance</a:t>
            </a:r>
          </a:p>
          <a:p>
            <a:pPr>
              <a:lnSpc>
                <a:spcPct val="150000"/>
              </a:lnSpc>
            </a:pPr>
            <a:r>
              <a:rPr lang="en-IN" sz="2000" dirty="0">
                <a:solidFill>
                  <a:schemeClr val="accent2">
                    <a:lumMod val="50000"/>
                  </a:schemeClr>
                </a:solidFill>
              </a:rPr>
              <a:t>Neck pain</a:t>
            </a:r>
          </a:p>
          <a:p>
            <a:pPr>
              <a:lnSpc>
                <a:spcPct val="150000"/>
              </a:lnSpc>
            </a:pPr>
            <a:r>
              <a:rPr lang="en-IN" sz="2000" dirty="0">
                <a:solidFill>
                  <a:schemeClr val="accent2">
                    <a:lumMod val="50000"/>
                  </a:schemeClr>
                </a:solidFill>
              </a:rPr>
              <a:t>In severe cases, bowel or bladder dysfunction (urinary urgency and incontinence)</a:t>
            </a:r>
          </a:p>
          <a:p>
            <a:pPr>
              <a:lnSpc>
                <a:spcPct val="150000"/>
              </a:lnSpc>
            </a:pPr>
            <a:r>
              <a:rPr lang="en-IN" sz="2000" b="1" dirty="0">
                <a:solidFill>
                  <a:schemeClr val="accent2">
                    <a:lumMod val="50000"/>
                  </a:schemeClr>
                </a:solidFill>
              </a:rPr>
              <a:t>In the lower back (lumbar spine)</a:t>
            </a:r>
          </a:p>
          <a:p>
            <a:pPr>
              <a:lnSpc>
                <a:spcPct val="150000"/>
              </a:lnSpc>
            </a:pPr>
            <a:r>
              <a:rPr lang="en-IN" sz="2000" dirty="0">
                <a:solidFill>
                  <a:schemeClr val="accent2">
                    <a:lumMod val="50000"/>
                  </a:schemeClr>
                </a:solidFill>
              </a:rPr>
              <a:t>Numbness or tingling in a foot or leg</a:t>
            </a:r>
          </a:p>
          <a:p>
            <a:pPr>
              <a:lnSpc>
                <a:spcPct val="150000"/>
              </a:lnSpc>
            </a:pPr>
            <a:r>
              <a:rPr lang="en-IN" sz="2000" dirty="0">
                <a:solidFill>
                  <a:schemeClr val="accent2">
                    <a:lumMod val="50000"/>
                  </a:schemeClr>
                </a:solidFill>
              </a:rPr>
              <a:t>Weakness in a foot or leg</a:t>
            </a:r>
          </a:p>
          <a:p>
            <a:pPr>
              <a:lnSpc>
                <a:spcPct val="150000"/>
              </a:lnSpc>
            </a:pPr>
            <a:r>
              <a:rPr lang="en-IN" sz="2000" dirty="0">
                <a:solidFill>
                  <a:schemeClr val="accent2">
                    <a:lumMod val="50000"/>
                  </a:schemeClr>
                </a:solidFill>
              </a:rPr>
              <a:t>Pain or cramping in one or both legs when you stand for long periods of time or when you walk, which usually eases when you bend forward or sit</a:t>
            </a:r>
          </a:p>
          <a:p>
            <a:pPr>
              <a:lnSpc>
                <a:spcPct val="150000"/>
              </a:lnSpc>
            </a:pPr>
            <a:r>
              <a:rPr lang="en-IN" sz="2000" dirty="0">
                <a:solidFill>
                  <a:schemeClr val="accent2">
                    <a:lumMod val="50000"/>
                  </a:schemeClr>
                </a:solidFill>
              </a:rPr>
              <a:t>Back pain</a:t>
            </a:r>
          </a:p>
        </p:txBody>
      </p:sp>
    </p:spTree>
    <p:extLst>
      <p:ext uri="{BB962C8B-B14F-4D97-AF65-F5344CB8AC3E}">
        <p14:creationId xmlns:p14="http://schemas.microsoft.com/office/powerpoint/2010/main" val="87446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endParaRPr lang="en-IN" dirty="0"/>
          </a:p>
        </p:txBody>
      </p:sp>
      <p:sp>
        <p:nvSpPr>
          <p:cNvPr id="3" name="Content Placeholder 2"/>
          <p:cNvSpPr>
            <a:spLocks noGrp="1"/>
          </p:cNvSpPr>
          <p:nvPr>
            <p:ph idx="1"/>
          </p:nvPr>
        </p:nvSpPr>
        <p:spPr>
          <a:xfrm>
            <a:off x="703092" y="1506828"/>
            <a:ext cx="8596668" cy="4676201"/>
          </a:xfrm>
        </p:spPr>
        <p:txBody>
          <a:bodyPr/>
          <a:lstStyle/>
          <a:p>
            <a:r>
              <a:rPr lang="en-US" dirty="0">
                <a:solidFill>
                  <a:srgbClr val="002060"/>
                </a:solidFill>
              </a:rPr>
              <a:t> X RAY - </a:t>
            </a:r>
            <a:r>
              <a:rPr lang="en-IN" dirty="0">
                <a:solidFill>
                  <a:srgbClr val="002060"/>
                </a:solidFill>
              </a:rPr>
              <a:t>bone spurs that may be narrowing the space within the spinal canal seen </a:t>
            </a:r>
          </a:p>
          <a:p>
            <a:r>
              <a:rPr lang="en-US" dirty="0">
                <a:solidFill>
                  <a:srgbClr val="002060"/>
                </a:solidFill>
              </a:rPr>
              <a:t> </a:t>
            </a:r>
            <a:r>
              <a:rPr lang="en-IN" b="1" dirty="0"/>
              <a:t>Plain radiograph</a:t>
            </a:r>
          </a:p>
          <a:p>
            <a:r>
              <a:rPr lang="en-IN" dirty="0"/>
              <a:t>standing AP and lateral may show nonspecific degenerative findings (disc space narrowing, osteophyte formation)</a:t>
            </a:r>
          </a:p>
          <a:p>
            <a:pPr lvl="1"/>
            <a:r>
              <a:rPr lang="en-IN" dirty="0"/>
              <a:t>less frequent are degenerative scoliosis and degenerative spondylolisthesis</a:t>
            </a:r>
          </a:p>
          <a:p>
            <a:r>
              <a:rPr lang="en-IN" dirty="0"/>
              <a:t>flexion/extension radiographs may show segmental instability and subtle degenerative spondylolisthesis</a:t>
            </a:r>
          </a:p>
          <a:p>
            <a:endParaRPr lang="en-IN" dirty="0">
              <a:solidFill>
                <a:srgbClr val="002060"/>
              </a:solidFill>
            </a:endParaRPr>
          </a:p>
        </p:txBody>
      </p:sp>
    </p:spTree>
    <p:extLst>
      <p:ext uri="{BB962C8B-B14F-4D97-AF65-F5344CB8AC3E}">
        <p14:creationId xmlns:p14="http://schemas.microsoft.com/office/powerpoint/2010/main" val="232753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MRI </a:t>
            </a:r>
            <a:endParaRPr lang="en-IN" dirty="0"/>
          </a:p>
          <a:p>
            <a:r>
              <a:rPr lang="en-IN" dirty="0"/>
              <a:t>Findings may include:</a:t>
            </a:r>
          </a:p>
          <a:p>
            <a:r>
              <a:rPr lang="en-IN" dirty="0"/>
              <a:t>central stenosis, with the thecal sac measuring &lt;100 mm</a:t>
            </a:r>
            <a:r>
              <a:rPr lang="en-IN" baseline="30000" dirty="0"/>
              <a:t>2</a:t>
            </a:r>
            <a:r>
              <a:rPr lang="en-IN" dirty="0"/>
              <a:t> in area </a:t>
            </a:r>
            <a:r>
              <a:rPr lang="en-IN" baseline="30000" dirty="0"/>
              <a:t>5</a:t>
            </a:r>
            <a:endParaRPr lang="en-IN" dirty="0"/>
          </a:p>
          <a:p>
            <a:r>
              <a:rPr lang="en-IN" dirty="0"/>
              <a:t>obliteration of </a:t>
            </a:r>
            <a:r>
              <a:rPr lang="en-IN" dirty="0" err="1"/>
              <a:t>perineural</a:t>
            </a:r>
            <a:r>
              <a:rPr lang="en-IN" dirty="0"/>
              <a:t> fat and compression of </a:t>
            </a:r>
            <a:r>
              <a:rPr lang="en-IN" dirty="0">
                <a:hlinkClick r:id="rId2"/>
              </a:rPr>
              <a:t>lateral recess</a:t>
            </a:r>
            <a:r>
              <a:rPr lang="en-IN" dirty="0"/>
              <a:t> or foramen</a:t>
            </a:r>
          </a:p>
          <a:p>
            <a:r>
              <a:rPr lang="en-IN" dirty="0"/>
              <a:t>facet and ligament hypertrophy</a:t>
            </a:r>
          </a:p>
          <a:p>
            <a:r>
              <a:rPr lang="en-IN" dirty="0"/>
              <a:t>spinal stenosis may be incidentally discovered in asymptomatic patients</a:t>
            </a:r>
          </a:p>
          <a:p>
            <a:endParaRPr lang="en-IN" dirty="0"/>
          </a:p>
        </p:txBody>
      </p:sp>
    </p:spTree>
    <p:extLst>
      <p:ext uri="{BB962C8B-B14F-4D97-AF65-F5344CB8AC3E}">
        <p14:creationId xmlns:p14="http://schemas.microsoft.com/office/powerpoint/2010/main" val="419362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94" y="124026"/>
            <a:ext cx="46291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54" y="3651900"/>
            <a:ext cx="48768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89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07" y="595581"/>
            <a:ext cx="2299411" cy="441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49" y="595581"/>
            <a:ext cx="278606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57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endParaRPr lang="en-IN" dirty="0"/>
          </a:p>
        </p:txBody>
      </p:sp>
      <p:sp>
        <p:nvSpPr>
          <p:cNvPr id="3" name="Content Placeholder 2"/>
          <p:cNvSpPr>
            <a:spLocks noGrp="1"/>
          </p:cNvSpPr>
          <p:nvPr>
            <p:ph idx="1"/>
          </p:nvPr>
        </p:nvSpPr>
        <p:spPr/>
        <p:txBody>
          <a:bodyPr/>
          <a:lstStyle/>
          <a:p>
            <a:r>
              <a:rPr lang="en-US" dirty="0"/>
              <a:t> SHORT TERM </a:t>
            </a:r>
          </a:p>
          <a:p>
            <a:pPr>
              <a:buAutoNum type="arabicPeriod"/>
            </a:pPr>
            <a:r>
              <a:rPr lang="en-US" dirty="0"/>
              <a:t>Patient education </a:t>
            </a:r>
          </a:p>
          <a:p>
            <a:pPr>
              <a:buAutoNum type="arabicPeriod"/>
            </a:pPr>
            <a:r>
              <a:rPr lang="en-US" dirty="0"/>
              <a:t> To reduce pain </a:t>
            </a:r>
          </a:p>
          <a:p>
            <a:pPr>
              <a:buAutoNum type="arabicPeriod"/>
            </a:pPr>
            <a:r>
              <a:rPr lang="en-US" dirty="0"/>
              <a:t> To reduce tingling </a:t>
            </a:r>
            <a:r>
              <a:rPr lang="en-IN" dirty="0"/>
              <a:t>/ nerve symptoms </a:t>
            </a:r>
          </a:p>
          <a:p>
            <a:pPr>
              <a:buAutoNum type="arabicPeriod"/>
            </a:pPr>
            <a:r>
              <a:rPr lang="en-US" dirty="0"/>
              <a:t> To reduces spasm </a:t>
            </a:r>
          </a:p>
          <a:p>
            <a:pPr>
              <a:buAutoNum type="arabicPeriod"/>
            </a:pPr>
            <a:r>
              <a:rPr lang="en-US" dirty="0"/>
              <a:t> To increase strength </a:t>
            </a:r>
          </a:p>
          <a:p>
            <a:pPr>
              <a:buAutoNum type="arabicPeriod"/>
            </a:pPr>
            <a:r>
              <a:rPr lang="en-US" dirty="0"/>
              <a:t> To improve gait , balance, proprioception </a:t>
            </a:r>
          </a:p>
        </p:txBody>
      </p:sp>
    </p:spTree>
    <p:extLst>
      <p:ext uri="{BB962C8B-B14F-4D97-AF65-F5344CB8AC3E}">
        <p14:creationId xmlns:p14="http://schemas.microsoft.com/office/powerpoint/2010/main" val="151868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 Long term goals </a:t>
            </a:r>
          </a:p>
          <a:p>
            <a:pPr>
              <a:buAutoNum type="arabicPeriod"/>
            </a:pPr>
            <a:r>
              <a:rPr lang="en-US" dirty="0"/>
              <a:t>To maintain strength </a:t>
            </a:r>
          </a:p>
          <a:p>
            <a:pPr>
              <a:buAutoNum type="arabicPeriod"/>
            </a:pPr>
            <a:r>
              <a:rPr lang="en-US" dirty="0"/>
              <a:t> To maintain nerve mobility </a:t>
            </a:r>
          </a:p>
          <a:p>
            <a:pPr>
              <a:buAutoNum type="arabicPeriod"/>
            </a:pPr>
            <a:r>
              <a:rPr lang="en-US" dirty="0"/>
              <a:t> To maintain range </a:t>
            </a:r>
          </a:p>
          <a:p>
            <a:pPr>
              <a:buAutoNum type="arabicPeriod"/>
            </a:pPr>
            <a:r>
              <a:rPr lang="en-US" dirty="0"/>
              <a:t> To maintain proprioception, balance </a:t>
            </a:r>
          </a:p>
          <a:p>
            <a:pPr>
              <a:buAutoNum type="arabicPeriod"/>
            </a:pPr>
            <a:r>
              <a:rPr lang="en-US" dirty="0"/>
              <a:t> To maintain </a:t>
            </a:r>
            <a:r>
              <a:rPr lang="en-US" dirty="0" err="1"/>
              <a:t>cardioendurance</a:t>
            </a:r>
            <a:r>
              <a:rPr lang="en-US" dirty="0"/>
              <a:t> </a:t>
            </a:r>
            <a:endParaRPr lang="en-IN" dirty="0"/>
          </a:p>
        </p:txBody>
      </p:sp>
    </p:spTree>
    <p:extLst>
      <p:ext uri="{BB962C8B-B14F-4D97-AF65-F5344CB8AC3E}">
        <p14:creationId xmlns:p14="http://schemas.microsoft.com/office/powerpoint/2010/main" val="326107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a:t>
            </a:r>
            <a:endParaRPr lang="en-IN" dirty="0"/>
          </a:p>
        </p:txBody>
      </p:sp>
      <p:sp>
        <p:nvSpPr>
          <p:cNvPr id="3" name="Content Placeholder 2"/>
          <p:cNvSpPr>
            <a:spLocks noGrp="1"/>
          </p:cNvSpPr>
          <p:nvPr>
            <p:ph idx="1"/>
          </p:nvPr>
        </p:nvSpPr>
        <p:spPr>
          <a:xfrm>
            <a:off x="677334" y="1459345"/>
            <a:ext cx="8596668" cy="5070764"/>
          </a:xfrm>
        </p:spPr>
        <p:txBody>
          <a:bodyPr/>
          <a:lstStyle/>
          <a:p>
            <a:r>
              <a:rPr lang="en-US" dirty="0"/>
              <a:t> Definition</a:t>
            </a:r>
          </a:p>
          <a:p>
            <a:r>
              <a:rPr lang="en-US" dirty="0"/>
              <a:t> Cause</a:t>
            </a:r>
          </a:p>
          <a:p>
            <a:r>
              <a:rPr lang="en-US" dirty="0"/>
              <a:t> Clinical features </a:t>
            </a:r>
          </a:p>
          <a:p>
            <a:r>
              <a:rPr lang="en-US" dirty="0"/>
              <a:t> Investigations </a:t>
            </a:r>
          </a:p>
          <a:p>
            <a:r>
              <a:rPr lang="en-US" dirty="0"/>
              <a:t> Management </a:t>
            </a:r>
            <a:endParaRPr lang="en-IN" dirty="0"/>
          </a:p>
        </p:txBody>
      </p:sp>
    </p:spTree>
    <p:extLst>
      <p:ext uri="{BB962C8B-B14F-4D97-AF65-F5344CB8AC3E}">
        <p14:creationId xmlns:p14="http://schemas.microsoft.com/office/powerpoint/2010/main" val="282658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PHYSIOTHERAPY TREATMENT </a:t>
            </a:r>
            <a:endParaRPr lang="en-IN" dirty="0"/>
          </a:p>
        </p:txBody>
      </p:sp>
      <p:sp>
        <p:nvSpPr>
          <p:cNvPr id="3" name="Content Placeholder 2"/>
          <p:cNvSpPr>
            <a:spLocks noGrp="1"/>
          </p:cNvSpPr>
          <p:nvPr>
            <p:ph idx="1"/>
          </p:nvPr>
        </p:nvSpPr>
        <p:spPr>
          <a:xfrm>
            <a:off x="677334" y="1403797"/>
            <a:ext cx="8596668" cy="5215944"/>
          </a:xfrm>
        </p:spPr>
        <p:txBody>
          <a:bodyPr/>
          <a:lstStyle/>
          <a:p>
            <a:pPr>
              <a:lnSpc>
                <a:spcPct val="150000"/>
              </a:lnSpc>
            </a:pPr>
            <a:r>
              <a:rPr lang="en-IN" dirty="0">
                <a:solidFill>
                  <a:srgbClr val="002060"/>
                </a:solidFill>
              </a:rPr>
              <a:t>Flexion-based exercise programs -Lumbar flexion exercises are done to reduce the lumbar lordosis. This is the most comfortable position for the patient because the symptoms reduce in combination with a decrease of the epidural pressure in the lumbar spinal canal.  -Single and double leg knees to chest in supine position. This position should be held maintained for 30 seconds. In the single leg exercise the patient should alternate the legs. Double knee is a progressive exercise.  -This exercise program should have a stepwise logistic regression during the first 6 weeks.  -Treadmill walking is the final step in this program.</a:t>
            </a:r>
          </a:p>
          <a:p>
            <a:pPr>
              <a:lnSpc>
                <a:spcPct val="150000"/>
              </a:lnSpc>
            </a:pPr>
            <a:r>
              <a:rPr lang="en-IN" dirty="0">
                <a:solidFill>
                  <a:srgbClr val="002060"/>
                </a:solidFill>
              </a:rPr>
              <a:t>Manual therapy</a:t>
            </a:r>
          </a:p>
          <a:p>
            <a:pPr>
              <a:lnSpc>
                <a:spcPct val="150000"/>
              </a:lnSpc>
            </a:pPr>
            <a:endParaRPr lang="en-IN" dirty="0">
              <a:solidFill>
                <a:srgbClr val="002060"/>
              </a:solidFill>
            </a:endParaRPr>
          </a:p>
        </p:txBody>
      </p:sp>
    </p:spTree>
    <p:extLst>
      <p:ext uri="{BB962C8B-B14F-4D97-AF65-F5344CB8AC3E}">
        <p14:creationId xmlns:p14="http://schemas.microsoft.com/office/powerpoint/2010/main" val="155528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7577"/>
            <a:ext cx="8596668" cy="6207617"/>
          </a:xfrm>
        </p:spPr>
        <p:txBody>
          <a:bodyPr/>
          <a:lstStyle/>
          <a:p>
            <a:r>
              <a:rPr lang="en-IN" dirty="0"/>
              <a:t>Lumbar isometric and stretching exercises</a:t>
            </a:r>
          </a:p>
          <a:p>
            <a:r>
              <a:rPr lang="en-IN" dirty="0"/>
              <a:t>Static and dynamic postural exercises </a:t>
            </a:r>
          </a:p>
          <a:p>
            <a:r>
              <a:rPr lang="en-IN" dirty="0"/>
              <a:t>Individualized muscle strengthening </a:t>
            </a:r>
          </a:p>
          <a:p>
            <a:r>
              <a:rPr lang="en-IN" dirty="0"/>
              <a:t>Endurance exercises </a:t>
            </a:r>
          </a:p>
          <a:p>
            <a:r>
              <a:rPr lang="en-IN" dirty="0"/>
              <a:t>Stabilization of abdominal and back muscles to avoid excessive lumbar extension </a:t>
            </a:r>
          </a:p>
          <a:p>
            <a:r>
              <a:rPr lang="en-IN" dirty="0"/>
              <a:t>Postural and ergonomic advice </a:t>
            </a:r>
          </a:p>
          <a:p>
            <a:r>
              <a:rPr lang="en-IN" dirty="0"/>
              <a:t>Falls prevention intervention in seniors with LSS. Seniors with chronic low back pain have a significantly higher risk of falls</a:t>
            </a:r>
          </a:p>
          <a:p>
            <a:r>
              <a:rPr lang="en-IN" dirty="0"/>
              <a:t>Aerobic fitness </a:t>
            </a:r>
          </a:p>
          <a:p>
            <a:r>
              <a:rPr lang="en-IN" dirty="0"/>
              <a:t>Cycling exercises</a:t>
            </a:r>
            <a:endParaRPr lang="en-IN" baseline="30000" dirty="0"/>
          </a:p>
          <a:p>
            <a:r>
              <a:rPr lang="en-IN" dirty="0"/>
              <a:t>Home exercises </a:t>
            </a:r>
          </a:p>
        </p:txBody>
      </p:sp>
    </p:spTree>
    <p:extLst>
      <p:ext uri="{BB962C8B-B14F-4D97-AF65-F5344CB8AC3E}">
        <p14:creationId xmlns:p14="http://schemas.microsoft.com/office/powerpoint/2010/main" val="272678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IN" dirty="0">
                <a:solidFill>
                  <a:srgbClr val="002060"/>
                </a:solidFill>
              </a:rPr>
              <a:t>An aquatic walking and jogging program has a beneficial effect on muscle function tests, the BERG balance scale and the fall efficacy scale. The ankle range of motion also increased. This program still has to be investigated[64].</a:t>
            </a:r>
          </a:p>
          <a:p>
            <a:pPr>
              <a:lnSpc>
                <a:spcPct val="150000"/>
              </a:lnSpc>
            </a:pPr>
            <a:r>
              <a:rPr lang="en-IN" dirty="0">
                <a:solidFill>
                  <a:srgbClr val="002060"/>
                </a:solidFill>
              </a:rPr>
              <a:t>Corsets may help to maintain a posture of slight lumbar flexion to avoid atrophy of </a:t>
            </a:r>
            <a:r>
              <a:rPr lang="en-IN" dirty="0" err="1">
                <a:solidFill>
                  <a:srgbClr val="002060"/>
                </a:solidFill>
              </a:rPr>
              <a:t>paraspinal</a:t>
            </a:r>
            <a:r>
              <a:rPr lang="en-IN" dirty="0">
                <a:solidFill>
                  <a:srgbClr val="002060"/>
                </a:solidFill>
              </a:rPr>
              <a:t> muscles but it should be worn only for a limited number of hours per day. It also promotes back extension. A lumbar corset is significantly better than no corset for pain and walking capacities</a:t>
            </a:r>
          </a:p>
        </p:txBody>
      </p:sp>
    </p:spTree>
    <p:extLst>
      <p:ext uri="{BB962C8B-B14F-4D97-AF65-F5344CB8AC3E}">
        <p14:creationId xmlns:p14="http://schemas.microsoft.com/office/powerpoint/2010/main" val="63093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658813"/>
            <a:ext cx="6565900" cy="619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8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4953000"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095375"/>
            <a:ext cx="108585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46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4" y="350839"/>
            <a:ext cx="4665530" cy="310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3" y="922002"/>
            <a:ext cx="3678237" cy="506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846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CERVICAL CANAL STENOSIS </a:t>
            </a:r>
            <a:endParaRPr lang="en-IN" sz="3600"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1053637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26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03201"/>
            <a:ext cx="8596668" cy="5838162"/>
          </a:xfrm>
        </p:spPr>
        <p:txBody>
          <a:bodyPr>
            <a:normAutofit/>
          </a:bodyPr>
          <a:lstStyle/>
          <a:p>
            <a:r>
              <a:rPr lang="en-IN" dirty="0">
                <a:solidFill>
                  <a:srgbClr val="FF0000"/>
                </a:solidFill>
              </a:rPr>
              <a:t>The pathophysiology </a:t>
            </a:r>
            <a:r>
              <a:rPr lang="en-IN" dirty="0"/>
              <a:t>of spinal stenosis is related to cord dysfunction elicited by a combination of mechanical compression and degenerative instability</a:t>
            </a:r>
          </a:p>
          <a:p>
            <a:r>
              <a:rPr lang="en-IN" dirty="0"/>
              <a:t>With aging, the intervertebral disk degenerates and collapses, leading to spur formation. </a:t>
            </a:r>
          </a:p>
          <a:p>
            <a:r>
              <a:rPr lang="en-IN" dirty="0"/>
              <a:t>This most commonly occurs at C5-6 and C6-7. </a:t>
            </a:r>
          </a:p>
          <a:p>
            <a:r>
              <a:rPr lang="en-US" dirty="0"/>
              <a:t> </a:t>
            </a:r>
            <a:r>
              <a:rPr lang="en-IN" dirty="0"/>
              <a:t>A relative decrease in spinal motion occurs at these levels with a concomitant increase in spinal motion at C3-4 and C4-5. </a:t>
            </a:r>
          </a:p>
          <a:p>
            <a:r>
              <a:rPr lang="en-IN" dirty="0"/>
              <a:t>The spine responds to physiological stresses with bone growth at the superior and inferior margins of the vertebral body (osteophytes). </a:t>
            </a:r>
          </a:p>
          <a:p>
            <a:r>
              <a:rPr lang="en-IN" dirty="0"/>
              <a:t>Osteophytes can form anteriorly or posteriorly. Posterior osteophytes narrow the </a:t>
            </a:r>
            <a:r>
              <a:rPr lang="en-IN" dirty="0" err="1"/>
              <a:t>intraspinal</a:t>
            </a:r>
            <a:r>
              <a:rPr lang="en-IN" dirty="0"/>
              <a:t> diameter and also cause lateral recess stenosis. This results in spinal cord or nerve root impingement. </a:t>
            </a:r>
          </a:p>
          <a:p>
            <a:r>
              <a:rPr lang="en-IN" dirty="0"/>
              <a:t>Furthermore, arthritic degeneration causes formation of synovial cysts and hypertrophy of the facet joints, which further compromise the patency of the spinal canal and the neural foramina.</a:t>
            </a:r>
          </a:p>
        </p:txBody>
      </p:sp>
    </p:spTree>
    <p:extLst>
      <p:ext uri="{BB962C8B-B14F-4D97-AF65-F5344CB8AC3E}">
        <p14:creationId xmlns:p14="http://schemas.microsoft.com/office/powerpoint/2010/main" val="144066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28"/>
            <a:ext cx="5282015" cy="395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56" y="707835"/>
            <a:ext cx="7343702" cy="421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61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endParaRPr lang="en-IN" dirty="0"/>
          </a:p>
        </p:txBody>
      </p:sp>
      <p:sp>
        <p:nvSpPr>
          <p:cNvPr id="3" name="Content Placeholder 2"/>
          <p:cNvSpPr>
            <a:spLocks noGrp="1"/>
          </p:cNvSpPr>
          <p:nvPr>
            <p:ph idx="1"/>
          </p:nvPr>
        </p:nvSpPr>
        <p:spPr/>
        <p:txBody>
          <a:bodyPr/>
          <a:lstStyle/>
          <a:p>
            <a:pPr marL="0" indent="0">
              <a:buNone/>
            </a:pPr>
            <a:endParaRPr lang="en-IN" b="1" dirty="0"/>
          </a:p>
          <a:p>
            <a:r>
              <a:rPr lang="en-IN" dirty="0"/>
              <a:t>Numbness or tingling in a hand, arm, foot or leg</a:t>
            </a:r>
          </a:p>
          <a:p>
            <a:r>
              <a:rPr lang="en-IN" dirty="0"/>
              <a:t>Weakness in a hand, arm, foot or leg</a:t>
            </a:r>
          </a:p>
          <a:p>
            <a:r>
              <a:rPr lang="en-IN" dirty="0"/>
              <a:t>Problems with walking and balance</a:t>
            </a:r>
          </a:p>
          <a:p>
            <a:r>
              <a:rPr lang="en-IN" dirty="0"/>
              <a:t>Neck pain</a:t>
            </a:r>
          </a:p>
          <a:p>
            <a:r>
              <a:rPr lang="en-IN" dirty="0"/>
              <a:t>In severe cases, bowel or bladder dysfunction (urinary urgency and incontinence)</a:t>
            </a:r>
          </a:p>
          <a:p>
            <a:r>
              <a:rPr lang="en-US" dirty="0"/>
              <a:t> </a:t>
            </a:r>
            <a:endParaRPr lang="en-IN" dirty="0"/>
          </a:p>
        </p:txBody>
      </p:sp>
    </p:spTree>
    <p:extLst>
      <p:ext uri="{BB962C8B-B14F-4D97-AF65-F5344CB8AC3E}">
        <p14:creationId xmlns:p14="http://schemas.microsoft.com/office/powerpoint/2010/main" val="422250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 management </a:t>
            </a:r>
            <a:endParaRPr lang="en-IN" dirty="0"/>
          </a:p>
        </p:txBody>
      </p:sp>
      <p:sp>
        <p:nvSpPr>
          <p:cNvPr id="3" name="Content Placeholder 2"/>
          <p:cNvSpPr>
            <a:spLocks noGrp="1"/>
          </p:cNvSpPr>
          <p:nvPr>
            <p:ph idx="1"/>
          </p:nvPr>
        </p:nvSpPr>
        <p:spPr/>
        <p:txBody>
          <a:bodyPr>
            <a:normAutofit fontScale="92500"/>
          </a:bodyPr>
          <a:lstStyle/>
          <a:p>
            <a:r>
              <a:rPr lang="en-IN" dirty="0"/>
              <a:t>Stretching exercises: These exercises are aimed at restoring the flexibility of the muscles of the neck, trunk, arms and legs.</a:t>
            </a:r>
          </a:p>
          <a:p>
            <a:r>
              <a:rPr lang="en-IN" dirty="0"/>
              <a:t>Manual therapy: Cervical and thoracic joint manipulation to improve or maintain the range of motion.</a:t>
            </a:r>
          </a:p>
          <a:p>
            <a:r>
              <a:rPr lang="en-IN" dirty="0"/>
              <a:t>Heat therapy: to improve blood circulation to the muscles and other soft tissues.</a:t>
            </a:r>
          </a:p>
          <a:p>
            <a:r>
              <a:rPr lang="en-IN" dirty="0"/>
              <a:t>Cardiovascular exercises for arms and legs: This will improve blood circulation and enhance the patient's cardiovascular endurance and promote good physical conditioning.</a:t>
            </a:r>
          </a:p>
          <a:p>
            <a:r>
              <a:rPr lang="en-IN" dirty="0"/>
              <a:t>Aquatic exercises: to allow your body to exercise without pressure on the spine.</a:t>
            </a:r>
          </a:p>
          <a:p>
            <a:r>
              <a:rPr lang="en-IN" dirty="0"/>
              <a:t>Training of activity of daily living (ADL) and functional movements</a:t>
            </a:r>
          </a:p>
          <a:p>
            <a:r>
              <a:rPr lang="en-IN" dirty="0"/>
              <a:t>Specific strengthening exercises for the arm, trunk and leg muscles.</a:t>
            </a:r>
          </a:p>
        </p:txBody>
      </p:sp>
    </p:spTree>
    <p:extLst>
      <p:ext uri="{BB962C8B-B14F-4D97-AF65-F5344CB8AC3E}">
        <p14:creationId xmlns:p14="http://schemas.microsoft.com/office/powerpoint/2010/main" val="190079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Stretching</a:t>
            </a:r>
          </a:p>
          <a:p>
            <a:r>
              <a:rPr lang="en-IN" dirty="0"/>
              <a:t>Postural re-education</a:t>
            </a:r>
          </a:p>
          <a:p>
            <a:r>
              <a:rPr lang="en-IN" dirty="0"/>
              <a:t>Scapular stabilization</a:t>
            </a:r>
          </a:p>
          <a:p>
            <a:r>
              <a:rPr lang="en-IN" dirty="0"/>
              <a:t>Ergonomics and frequent changes of position, to avoid sustained postures that compress the spine</a:t>
            </a:r>
          </a:p>
          <a:p>
            <a:r>
              <a:rPr lang="en-IN" dirty="0"/>
              <a:t>Planning ahead so that you take breaks in between potentially back-stressing activities such as walking and yard work.</a:t>
            </a:r>
          </a:p>
          <a:p>
            <a:r>
              <a:rPr lang="en-IN" dirty="0"/>
              <a:t>Proper lifting, pushing, and pulling.</a:t>
            </a:r>
          </a:p>
          <a:p>
            <a:endParaRPr lang="en-IN" dirty="0"/>
          </a:p>
          <a:p>
            <a:endParaRPr lang="en-IN" dirty="0"/>
          </a:p>
        </p:txBody>
      </p:sp>
    </p:spTree>
    <p:extLst>
      <p:ext uri="{BB962C8B-B14F-4D97-AF65-F5344CB8AC3E}">
        <p14:creationId xmlns:p14="http://schemas.microsoft.com/office/powerpoint/2010/main" val="212419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7" t="18164" r="1397" b="17166"/>
          <a:stretch/>
        </p:blipFill>
        <p:spPr bwMode="auto">
          <a:xfrm>
            <a:off x="800100" y="966189"/>
            <a:ext cx="7048500" cy="455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87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409700"/>
            <a:ext cx="21050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71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861" y="461099"/>
            <a:ext cx="8596668" cy="5921228"/>
          </a:xfrm>
        </p:spPr>
        <p:txBody>
          <a:bodyPr/>
          <a:lstStyle/>
          <a:p>
            <a:pPr>
              <a:lnSpc>
                <a:spcPct val="150000"/>
              </a:lnSpc>
            </a:pPr>
            <a:r>
              <a:rPr lang="en-US" dirty="0"/>
              <a:t> </a:t>
            </a:r>
            <a:r>
              <a:rPr lang="en-US" dirty="0">
                <a:solidFill>
                  <a:schemeClr val="accent2">
                    <a:lumMod val="50000"/>
                  </a:schemeClr>
                </a:solidFill>
              </a:rPr>
              <a:t>is a degenerative condition in which there is diminished space available for the neural and vascular elements in the lumbar spine secondary to degenerative changes in the spinal canal.</a:t>
            </a:r>
          </a:p>
          <a:p>
            <a:pPr>
              <a:lnSpc>
                <a:spcPct val="150000"/>
              </a:lnSpc>
            </a:pPr>
            <a:r>
              <a:rPr lang="en-US" dirty="0">
                <a:solidFill>
                  <a:schemeClr val="accent2">
                    <a:lumMod val="50000"/>
                  </a:schemeClr>
                </a:solidFill>
              </a:rPr>
              <a:t>can cause radiating pain and numbness to the buttock, thigh, or leg particularly during walking or standing for a long time. The pain reduces usually when a patient is in resting, sits down, or bends forward.</a:t>
            </a:r>
          </a:p>
          <a:p>
            <a:pPr>
              <a:lnSpc>
                <a:spcPct val="150000"/>
              </a:lnSpc>
            </a:pPr>
            <a:r>
              <a:rPr lang="en-US" dirty="0">
                <a:solidFill>
                  <a:schemeClr val="accent2">
                    <a:lumMod val="50000"/>
                  </a:schemeClr>
                </a:solidFill>
              </a:rPr>
              <a:t> Spinal stenosis is one of the most common causes of </a:t>
            </a:r>
            <a:r>
              <a:rPr lang="en-US" dirty="0" err="1">
                <a:solidFill>
                  <a:schemeClr val="accent2">
                    <a:lumMod val="50000"/>
                  </a:schemeClr>
                </a:solidFill>
              </a:rPr>
              <a:t>nontraumatic</a:t>
            </a:r>
            <a:r>
              <a:rPr lang="en-US" dirty="0">
                <a:solidFill>
                  <a:schemeClr val="accent2">
                    <a:lumMod val="50000"/>
                  </a:schemeClr>
                </a:solidFill>
              </a:rPr>
              <a:t> spinal cord injuries</a:t>
            </a:r>
            <a:r>
              <a:rPr lang="en-US" baseline="30000" dirty="0">
                <a:solidFill>
                  <a:schemeClr val="accent2">
                    <a:lumMod val="50000"/>
                  </a:schemeClr>
                </a:solidFill>
              </a:rPr>
              <a:t> </a:t>
            </a:r>
            <a:r>
              <a:rPr lang="en-US" dirty="0">
                <a:solidFill>
                  <a:schemeClr val="accent2">
                    <a:lumMod val="50000"/>
                  </a:schemeClr>
                </a:solidFill>
              </a:rPr>
              <a:t>in people older than 50 </a:t>
            </a:r>
            <a:r>
              <a:rPr lang="en-US" dirty="0" err="1">
                <a:solidFill>
                  <a:schemeClr val="accent2">
                    <a:lumMod val="50000"/>
                  </a:schemeClr>
                </a:solidFill>
              </a:rPr>
              <a:t>years.Because</a:t>
            </a:r>
            <a:r>
              <a:rPr lang="en-US" dirty="0">
                <a:solidFill>
                  <a:schemeClr val="accent2">
                    <a:lumMod val="50000"/>
                  </a:schemeClr>
                </a:solidFill>
              </a:rPr>
              <a:t> of the aging of the population, incidence rates of acquired (or degenerative) spinal stenosis have been increasing. This kind of stenosis is due to the degenerative changes  (</a:t>
            </a:r>
            <a:r>
              <a:rPr lang="en-US" dirty="0" err="1">
                <a:solidFill>
                  <a:schemeClr val="accent2">
                    <a:lumMod val="50000"/>
                  </a:schemeClr>
                </a:solidFill>
              </a:rPr>
              <a:t>ligamentum</a:t>
            </a:r>
            <a:r>
              <a:rPr lang="en-US" dirty="0">
                <a:solidFill>
                  <a:schemeClr val="accent2">
                    <a:lumMod val="50000"/>
                  </a:schemeClr>
                </a:solidFill>
              </a:rPr>
              <a:t> </a:t>
            </a:r>
            <a:r>
              <a:rPr lang="en-US" dirty="0" err="1">
                <a:solidFill>
                  <a:schemeClr val="accent2">
                    <a:lumMod val="50000"/>
                  </a:schemeClr>
                </a:solidFill>
              </a:rPr>
              <a:t>flavum</a:t>
            </a:r>
            <a:r>
              <a:rPr lang="en-US" dirty="0">
                <a:solidFill>
                  <a:schemeClr val="accent2">
                    <a:lumMod val="50000"/>
                  </a:schemeClr>
                </a:solidFill>
              </a:rPr>
              <a:t>, disc intervertebral, and facet joints) related to aging and occurs at the age of 50 and beyond</a:t>
            </a:r>
          </a:p>
          <a:p>
            <a:pPr>
              <a:lnSpc>
                <a:spcPct val="150000"/>
              </a:lnSpc>
            </a:pPr>
            <a:endParaRPr lang="en-IN" dirty="0"/>
          </a:p>
        </p:txBody>
      </p:sp>
    </p:spTree>
    <p:extLst>
      <p:ext uri="{BB962C8B-B14F-4D97-AF65-F5344CB8AC3E}">
        <p14:creationId xmlns:p14="http://schemas.microsoft.com/office/powerpoint/2010/main" val="71238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77091"/>
            <a:ext cx="8596668" cy="5764271"/>
          </a:xfrm>
        </p:spPr>
        <p:txBody>
          <a:bodyPr/>
          <a:lstStyle/>
          <a:p>
            <a:pPr>
              <a:lnSpc>
                <a:spcPct val="150000"/>
              </a:lnSpc>
            </a:pPr>
            <a:r>
              <a:rPr lang="en-US" dirty="0">
                <a:solidFill>
                  <a:schemeClr val="accent2">
                    <a:lumMod val="50000"/>
                  </a:schemeClr>
                </a:solidFill>
              </a:rPr>
              <a:t> There are several types of spinal stenosis. Lumbar spinal stenosis and cervical spinal stenosis are the most common types and occur separately or combined. The thoracic spine is rarely involved. The incidence of both types increases during the aging process</a:t>
            </a:r>
          </a:p>
          <a:p>
            <a:pPr>
              <a:lnSpc>
                <a:spcPct val="150000"/>
              </a:lnSpc>
            </a:pPr>
            <a:r>
              <a:rPr lang="en-US" dirty="0">
                <a:solidFill>
                  <a:schemeClr val="accent2">
                    <a:lumMod val="50000"/>
                  </a:schemeClr>
                </a:solidFill>
              </a:rPr>
              <a:t>Some  people are born with a small spinal canal. This is called "congenital stenosis”. However, spinal canal narrowing is most often due to age-related changes that take place over time. This condition is called "acquired spinal stenosis." Spinal stenosis is most common in people over 50 years of age. </a:t>
            </a:r>
          </a:p>
          <a:p>
            <a:pPr marL="0" indent="0">
              <a:lnSpc>
                <a:spcPct val="150000"/>
              </a:lnSpc>
              <a:buNone/>
            </a:pPr>
            <a:endParaRPr lang="en-IN" dirty="0">
              <a:solidFill>
                <a:schemeClr val="accent2">
                  <a:lumMod val="50000"/>
                </a:schemeClr>
              </a:solidFill>
            </a:endParaRPr>
          </a:p>
        </p:txBody>
      </p:sp>
    </p:spTree>
    <p:extLst>
      <p:ext uri="{BB962C8B-B14F-4D97-AF65-F5344CB8AC3E}">
        <p14:creationId xmlns:p14="http://schemas.microsoft.com/office/powerpoint/2010/main" val="145109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67855"/>
            <a:ext cx="8596668" cy="5773507"/>
          </a:xfrm>
        </p:spPr>
        <p:txBody>
          <a:bodyPr/>
          <a:lstStyle/>
          <a:p>
            <a:r>
              <a:rPr lang="en-US" dirty="0"/>
              <a:t> </a:t>
            </a:r>
            <a:r>
              <a:rPr lang="en-US" dirty="0">
                <a:solidFill>
                  <a:schemeClr val="accent2">
                    <a:lumMod val="50000"/>
                  </a:schemeClr>
                </a:solidFill>
              </a:rPr>
              <a:t>CAUSES</a:t>
            </a:r>
          </a:p>
          <a:p>
            <a:pPr>
              <a:lnSpc>
                <a:spcPct val="150000"/>
              </a:lnSpc>
            </a:pPr>
            <a:r>
              <a:rPr lang="en-US" dirty="0">
                <a:solidFill>
                  <a:schemeClr val="accent2">
                    <a:lumMod val="50000"/>
                  </a:schemeClr>
                </a:solidFill>
              </a:rPr>
              <a:t> </a:t>
            </a:r>
            <a:r>
              <a:rPr lang="en-IN" dirty="0">
                <a:solidFill>
                  <a:schemeClr val="accent2">
                    <a:lumMod val="50000"/>
                  </a:schemeClr>
                </a:solidFill>
              </a:rPr>
              <a:t>Degenerative spondylosis. With aging, wear-and-tear changes, and traumas, amongst other factors, the intervertebral discs can degenerate and protrude posteriorly, causing increased loading of the posterior elements of the vertebrae. This can lead to posterior vertebral osteophyte formation (</a:t>
            </a:r>
            <a:r>
              <a:rPr lang="en-IN" dirty="0" err="1">
                <a:solidFill>
                  <a:schemeClr val="accent2">
                    <a:lumMod val="50000"/>
                  </a:schemeClr>
                </a:solidFill>
              </a:rPr>
              <a:t>uncinate</a:t>
            </a:r>
            <a:r>
              <a:rPr lang="en-IN" dirty="0">
                <a:solidFill>
                  <a:schemeClr val="accent2">
                    <a:lumMod val="50000"/>
                  </a:schemeClr>
                </a:solidFill>
              </a:rPr>
              <a:t> spurs), facet hypertrophy, synovial facet cysts, and </a:t>
            </a:r>
            <a:r>
              <a:rPr lang="en-IN" dirty="0" err="1">
                <a:solidFill>
                  <a:schemeClr val="accent2">
                    <a:lumMod val="50000"/>
                  </a:schemeClr>
                </a:solidFill>
              </a:rPr>
              <a:t>ligamentum</a:t>
            </a:r>
            <a:r>
              <a:rPr lang="en-IN" dirty="0">
                <a:solidFill>
                  <a:schemeClr val="accent2">
                    <a:lumMod val="50000"/>
                  </a:schemeClr>
                </a:solidFill>
              </a:rPr>
              <a:t> </a:t>
            </a:r>
            <a:r>
              <a:rPr lang="en-IN" dirty="0" err="1">
                <a:solidFill>
                  <a:schemeClr val="accent2">
                    <a:lumMod val="50000"/>
                  </a:schemeClr>
                </a:solidFill>
              </a:rPr>
              <a:t>flavum</a:t>
            </a:r>
            <a:r>
              <a:rPr lang="en-IN" dirty="0">
                <a:solidFill>
                  <a:schemeClr val="accent2">
                    <a:lumMod val="50000"/>
                  </a:schemeClr>
                </a:solidFill>
              </a:rPr>
              <a:t> hypertrophy, which in turn will cause spinal stenosis.</a:t>
            </a:r>
          </a:p>
          <a:p>
            <a:pPr>
              <a:lnSpc>
                <a:spcPct val="150000"/>
              </a:lnSpc>
            </a:pPr>
            <a:r>
              <a:rPr lang="en-US" dirty="0">
                <a:solidFill>
                  <a:schemeClr val="accent2">
                    <a:lumMod val="50000"/>
                  </a:schemeClr>
                </a:solidFill>
              </a:rPr>
              <a:t> Degenerative spondylolisthesis. When degenerative changes of the spine occur, the pars </a:t>
            </a:r>
            <a:r>
              <a:rPr lang="en-US" dirty="0" err="1">
                <a:solidFill>
                  <a:schemeClr val="accent2">
                    <a:lumMod val="50000"/>
                  </a:schemeClr>
                </a:solidFill>
              </a:rPr>
              <a:t>interarticularis</a:t>
            </a:r>
            <a:r>
              <a:rPr lang="en-US" dirty="0">
                <a:solidFill>
                  <a:schemeClr val="accent2">
                    <a:lumMod val="50000"/>
                  </a:schemeClr>
                </a:solidFill>
              </a:rPr>
              <a:t> can be fractured, and the resulting instability can lead to forward translation of the vertebra.  Sufficient anterior slippage of one vertebra on top of the next vertebral segment (most commonly L4-on-L5) can narrow the spinal canal, leading to stenosis.</a:t>
            </a:r>
          </a:p>
          <a:p>
            <a:pPr>
              <a:lnSpc>
                <a:spcPct val="150000"/>
              </a:lnSpc>
            </a:pPr>
            <a:endParaRPr lang="en-IN" dirty="0"/>
          </a:p>
        </p:txBody>
      </p:sp>
    </p:spTree>
    <p:extLst>
      <p:ext uri="{BB962C8B-B14F-4D97-AF65-F5344CB8AC3E}">
        <p14:creationId xmlns:p14="http://schemas.microsoft.com/office/powerpoint/2010/main" val="61310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4036"/>
            <a:ext cx="8596668" cy="6289963"/>
          </a:xfrm>
        </p:spPr>
        <p:txBody>
          <a:bodyPr>
            <a:normAutofit/>
          </a:bodyPr>
          <a:lstStyle/>
          <a:p>
            <a:r>
              <a:rPr lang="en-US" dirty="0">
                <a:solidFill>
                  <a:schemeClr val="accent2">
                    <a:lumMod val="50000"/>
                  </a:schemeClr>
                </a:solidFill>
              </a:rPr>
              <a:t>Osteoarthritis</a:t>
            </a:r>
          </a:p>
          <a:p>
            <a:r>
              <a:rPr lang="en-US" dirty="0">
                <a:solidFill>
                  <a:schemeClr val="accent2">
                    <a:lumMod val="50000"/>
                  </a:schemeClr>
                </a:solidFill>
              </a:rPr>
              <a:t>Inflammatory </a:t>
            </a:r>
            <a:r>
              <a:rPr lang="en-US" dirty="0" err="1">
                <a:solidFill>
                  <a:schemeClr val="accent2">
                    <a:lumMod val="50000"/>
                  </a:schemeClr>
                </a:solidFill>
              </a:rPr>
              <a:t>spondyloarthritis</a:t>
            </a:r>
            <a:endParaRPr lang="en-US" dirty="0">
              <a:solidFill>
                <a:schemeClr val="accent2">
                  <a:lumMod val="50000"/>
                </a:schemeClr>
              </a:solidFill>
            </a:endParaRPr>
          </a:p>
          <a:p>
            <a:r>
              <a:rPr lang="en-US" dirty="0">
                <a:solidFill>
                  <a:schemeClr val="accent2">
                    <a:lumMod val="50000"/>
                  </a:schemeClr>
                </a:solidFill>
              </a:rPr>
              <a:t>Bulging of the disc</a:t>
            </a:r>
          </a:p>
          <a:p>
            <a:r>
              <a:rPr lang="en-US" dirty="0">
                <a:solidFill>
                  <a:schemeClr val="accent2">
                    <a:lumMod val="50000"/>
                  </a:schemeClr>
                </a:solidFill>
              </a:rPr>
              <a:t>Thickening of the vertebral ligament</a:t>
            </a:r>
          </a:p>
          <a:p>
            <a:r>
              <a:rPr lang="en-US" dirty="0" err="1">
                <a:solidFill>
                  <a:schemeClr val="accent2">
                    <a:lumMod val="50000"/>
                  </a:schemeClr>
                </a:solidFill>
              </a:rPr>
              <a:t>Tumour</a:t>
            </a:r>
            <a:endParaRPr lang="en-US" dirty="0">
              <a:solidFill>
                <a:schemeClr val="accent2">
                  <a:lumMod val="50000"/>
                </a:schemeClr>
              </a:solidFill>
            </a:endParaRPr>
          </a:p>
          <a:p>
            <a:endParaRPr lang="en-US" dirty="0">
              <a:solidFill>
                <a:schemeClr val="accent2">
                  <a:lumMod val="50000"/>
                </a:schemeClr>
              </a:solidFill>
            </a:endParaRPr>
          </a:p>
          <a:p>
            <a:pPr marL="0" indent="0">
              <a:buNone/>
            </a:pPr>
            <a:r>
              <a:rPr lang="en-US" dirty="0">
                <a:solidFill>
                  <a:schemeClr val="accent2">
                    <a:lumMod val="50000"/>
                  </a:schemeClr>
                </a:solidFill>
              </a:rPr>
              <a:t>CLINICAL FEATURES </a:t>
            </a:r>
          </a:p>
          <a:p>
            <a:r>
              <a:rPr lang="en-US" dirty="0">
                <a:solidFill>
                  <a:schemeClr val="accent2">
                    <a:lumMod val="50000"/>
                  </a:schemeClr>
                </a:solidFill>
              </a:rPr>
              <a:t>Classically, lumbar spinal stenosis presents as pain exacerbated </a:t>
            </a:r>
          </a:p>
          <a:p>
            <a:pPr marL="0" indent="0">
              <a:buNone/>
            </a:pPr>
            <a:r>
              <a:rPr lang="en-US" dirty="0">
                <a:solidFill>
                  <a:schemeClr val="accent2">
                    <a:lumMod val="50000"/>
                  </a:schemeClr>
                </a:solidFill>
              </a:rPr>
              <a:t>                             by prolonged ambulation,</a:t>
            </a:r>
          </a:p>
          <a:p>
            <a:pPr marL="0" indent="0">
              <a:buNone/>
            </a:pPr>
            <a:r>
              <a:rPr lang="en-US" dirty="0">
                <a:solidFill>
                  <a:schemeClr val="accent2">
                    <a:lumMod val="50000"/>
                  </a:schemeClr>
                </a:solidFill>
              </a:rPr>
              <a:t>                             standing, and with lumbar extension, </a:t>
            </a:r>
          </a:p>
          <a:p>
            <a:pPr marL="0" indent="0">
              <a:buNone/>
            </a:pPr>
            <a:r>
              <a:rPr lang="en-US" dirty="0">
                <a:solidFill>
                  <a:schemeClr val="accent2">
                    <a:lumMod val="50000"/>
                  </a:schemeClr>
                </a:solidFill>
              </a:rPr>
              <a:t>                             and is relieved by forward flexion and rest. Neurogenic claudication is an important feature of lumbar spinal stenosis.</a:t>
            </a:r>
          </a:p>
          <a:p>
            <a:r>
              <a:rPr lang="en-US" dirty="0">
                <a:solidFill>
                  <a:schemeClr val="accent2">
                    <a:lumMod val="50000"/>
                  </a:schemeClr>
                </a:solidFill>
              </a:rPr>
              <a:t>Symptoms are typically bilateral, but usually asymmetric.</a:t>
            </a:r>
          </a:p>
          <a:p>
            <a:r>
              <a:rPr lang="en-US" dirty="0">
                <a:solidFill>
                  <a:schemeClr val="accent2">
                    <a:lumMod val="50000"/>
                  </a:schemeClr>
                </a:solidFill>
              </a:rPr>
              <a:t>Low back pain, numbness, and tingling are present in a majority of patients.</a:t>
            </a:r>
          </a:p>
          <a:p>
            <a:endParaRPr lang="en-IN" dirty="0">
              <a:solidFill>
                <a:schemeClr val="accent2">
                  <a:lumMod val="50000"/>
                </a:schemeClr>
              </a:solidFill>
            </a:endParaRPr>
          </a:p>
        </p:txBody>
      </p:sp>
    </p:spTree>
    <p:extLst>
      <p:ext uri="{BB962C8B-B14F-4D97-AF65-F5344CB8AC3E}">
        <p14:creationId xmlns:p14="http://schemas.microsoft.com/office/powerpoint/2010/main" val="93620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61818"/>
            <a:ext cx="8596668" cy="6151417"/>
          </a:xfrm>
        </p:spPr>
        <p:txBody>
          <a:bodyPr>
            <a:normAutofit/>
          </a:bodyPr>
          <a:lstStyle/>
          <a:p>
            <a:r>
              <a:rPr lang="en-US" dirty="0">
                <a:solidFill>
                  <a:schemeClr val="accent2">
                    <a:lumMod val="50000"/>
                  </a:schemeClr>
                </a:solidFill>
              </a:rPr>
              <a:t>Numbness and tingling in lumbar spinal stenosis involve usually the entire leg and rarely involves only a single nerve root distribution.</a:t>
            </a:r>
          </a:p>
          <a:p>
            <a:r>
              <a:rPr lang="en-US" dirty="0">
                <a:solidFill>
                  <a:schemeClr val="accent2">
                    <a:lumMod val="50000"/>
                  </a:schemeClr>
                </a:solidFill>
              </a:rPr>
              <a:t>Approximately 43 percent of the patients experience weakness.</a:t>
            </a:r>
          </a:p>
          <a:p>
            <a:r>
              <a:rPr lang="en-US" dirty="0">
                <a:solidFill>
                  <a:schemeClr val="accent2">
                    <a:lumMod val="50000"/>
                  </a:schemeClr>
                </a:solidFill>
              </a:rPr>
              <a:t> walking upstairs being easier than walking downstairs, as the back is forward flexed with stairs climbing.</a:t>
            </a:r>
          </a:p>
          <a:p>
            <a:r>
              <a:rPr lang="en-US" dirty="0">
                <a:solidFill>
                  <a:schemeClr val="accent2">
                    <a:lumMod val="50000"/>
                  </a:schemeClr>
                </a:solidFill>
              </a:rPr>
              <a:t>If patients present with </a:t>
            </a:r>
          </a:p>
          <a:p>
            <a:pPr marL="0" indent="0">
              <a:buNone/>
            </a:pPr>
            <a:r>
              <a:rPr lang="en-US" dirty="0">
                <a:solidFill>
                  <a:schemeClr val="accent2">
                    <a:lumMod val="50000"/>
                  </a:schemeClr>
                </a:solidFill>
              </a:rPr>
              <a:t>                             bowel or bladder dysfunction, </a:t>
            </a:r>
          </a:p>
          <a:p>
            <a:pPr marL="0" indent="0">
              <a:buNone/>
            </a:pPr>
            <a:r>
              <a:rPr lang="en-US" dirty="0">
                <a:solidFill>
                  <a:schemeClr val="accent2">
                    <a:lumMod val="50000"/>
                  </a:schemeClr>
                </a:solidFill>
              </a:rPr>
              <a:t>                             saddle anesthesia, </a:t>
            </a:r>
          </a:p>
          <a:p>
            <a:pPr marL="0" indent="0">
              <a:buNone/>
            </a:pPr>
            <a:r>
              <a:rPr lang="en-US" dirty="0">
                <a:solidFill>
                  <a:schemeClr val="accent2">
                    <a:lumMod val="50000"/>
                  </a:schemeClr>
                </a:solidFill>
              </a:rPr>
              <a:t>                             bilateral lower extremity weakness and/ or increased lower extremity, the patient may have developed cauda </a:t>
            </a:r>
            <a:r>
              <a:rPr lang="en-US" dirty="0" err="1">
                <a:solidFill>
                  <a:schemeClr val="accent2">
                    <a:lumMod val="50000"/>
                  </a:schemeClr>
                </a:solidFill>
              </a:rPr>
              <a:t>equina</a:t>
            </a:r>
            <a:r>
              <a:rPr lang="en-US" dirty="0">
                <a:solidFill>
                  <a:schemeClr val="accent2">
                    <a:lumMod val="50000"/>
                  </a:schemeClr>
                </a:solidFill>
              </a:rPr>
              <a:t> or conus </a:t>
            </a:r>
            <a:r>
              <a:rPr lang="en-US" dirty="0" err="1">
                <a:solidFill>
                  <a:schemeClr val="accent2">
                    <a:lumMod val="50000"/>
                  </a:schemeClr>
                </a:solidFill>
              </a:rPr>
              <a:t>medullaris</a:t>
            </a:r>
            <a:r>
              <a:rPr lang="en-US" dirty="0">
                <a:solidFill>
                  <a:schemeClr val="accent2">
                    <a:lumMod val="50000"/>
                  </a:schemeClr>
                </a:solidFill>
              </a:rPr>
              <a:t> syndromes</a:t>
            </a:r>
          </a:p>
          <a:p>
            <a:r>
              <a:rPr lang="en-US" dirty="0">
                <a:solidFill>
                  <a:schemeClr val="accent2">
                    <a:lumMod val="50000"/>
                  </a:schemeClr>
                </a:solidFill>
              </a:rPr>
              <a:t>Narrowing can occur at different sites. Anatomic/radiographic classification can be applied differentiating between: </a:t>
            </a:r>
          </a:p>
          <a:p>
            <a:r>
              <a:rPr lang="en-US" dirty="0">
                <a:solidFill>
                  <a:schemeClr val="accent2">
                    <a:lumMod val="50000"/>
                  </a:schemeClr>
                </a:solidFill>
              </a:rPr>
              <a:t>- Central stenosis: narrowing of the spinal canal</a:t>
            </a:r>
          </a:p>
          <a:p>
            <a:r>
              <a:rPr lang="en-US" dirty="0">
                <a:solidFill>
                  <a:schemeClr val="accent2">
                    <a:lumMod val="50000"/>
                  </a:schemeClr>
                </a:solidFill>
              </a:rPr>
              <a:t>- Lateral recess stenosis: narrowing of the lateral recess (area underneath the facet joints)</a:t>
            </a:r>
          </a:p>
          <a:p>
            <a:r>
              <a:rPr lang="en-US" dirty="0">
                <a:solidFill>
                  <a:schemeClr val="accent2">
                    <a:lumMod val="50000"/>
                  </a:schemeClr>
                </a:solidFill>
              </a:rPr>
              <a:t>- </a:t>
            </a:r>
            <a:r>
              <a:rPr lang="en-US" dirty="0" err="1">
                <a:solidFill>
                  <a:schemeClr val="accent2">
                    <a:lumMod val="50000"/>
                  </a:schemeClr>
                </a:solidFill>
              </a:rPr>
              <a:t>Foraminal</a:t>
            </a:r>
            <a:r>
              <a:rPr lang="en-US" dirty="0">
                <a:solidFill>
                  <a:schemeClr val="accent2">
                    <a:lumMod val="50000"/>
                  </a:schemeClr>
                </a:solidFill>
              </a:rPr>
              <a:t> stenosis: narrowing of the intervertebral foramen</a:t>
            </a:r>
          </a:p>
          <a:p>
            <a:endParaRPr lang="en-US" dirty="0"/>
          </a:p>
        </p:txBody>
      </p:sp>
    </p:spTree>
    <p:extLst>
      <p:ext uri="{BB962C8B-B14F-4D97-AF65-F5344CB8AC3E}">
        <p14:creationId xmlns:p14="http://schemas.microsoft.com/office/powerpoint/2010/main" val="270525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br>
              <a:rPr lang="en-IN" dirty="0"/>
            </a:br>
            <a:endParaRPr lang="en-IN" dirty="0"/>
          </a:p>
        </p:txBody>
      </p:sp>
      <p:sp>
        <p:nvSpPr>
          <p:cNvPr id="3" name="Content Placeholder 2"/>
          <p:cNvSpPr>
            <a:spLocks noGrp="1"/>
          </p:cNvSpPr>
          <p:nvPr>
            <p:ph idx="1"/>
          </p:nvPr>
        </p:nvSpPr>
        <p:spPr/>
        <p:txBody>
          <a:bodyPr>
            <a:normAutofit/>
          </a:bodyPr>
          <a:lstStyle/>
          <a:p>
            <a:r>
              <a:rPr lang="en-IN" dirty="0"/>
              <a:t>There are two main classification categories:</a:t>
            </a:r>
          </a:p>
          <a:p>
            <a:endParaRPr lang="en-IN" dirty="0"/>
          </a:p>
          <a:p>
            <a:r>
              <a:rPr lang="en-IN" dirty="0"/>
              <a:t>etiologic classification:</a:t>
            </a:r>
          </a:p>
          <a:p>
            <a:r>
              <a:rPr lang="en-IN" dirty="0"/>
              <a:t>congenital - e.g. congenital lumbar spinal stenosis (some associated with achondroplasia)</a:t>
            </a:r>
          </a:p>
          <a:p>
            <a:r>
              <a:rPr lang="en-IN" dirty="0"/>
              <a:t>acquired </a:t>
            </a:r>
          </a:p>
          <a:p>
            <a:r>
              <a:rPr lang="en-IN" dirty="0"/>
              <a:t>arthritic changes</a:t>
            </a:r>
          </a:p>
          <a:p>
            <a:r>
              <a:rPr lang="en-IN" dirty="0"/>
              <a:t>iatrogenic</a:t>
            </a:r>
          </a:p>
          <a:p>
            <a:r>
              <a:rPr lang="en-IN" dirty="0"/>
              <a:t>traumatic</a:t>
            </a:r>
          </a:p>
          <a:p>
            <a:r>
              <a:rPr lang="en-IN" dirty="0"/>
              <a:t>inflammatory</a:t>
            </a:r>
          </a:p>
        </p:txBody>
      </p:sp>
    </p:spTree>
    <p:extLst>
      <p:ext uri="{BB962C8B-B14F-4D97-AF65-F5344CB8AC3E}">
        <p14:creationId xmlns:p14="http://schemas.microsoft.com/office/powerpoint/2010/main" val="30222147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325</TotalTime>
  <Words>921</Words>
  <Application>Microsoft Office PowerPoint</Application>
  <PresentationFormat>Widescreen</PresentationFormat>
  <Paragraphs>148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Times New Roman</vt:lpstr>
      <vt:lpstr>Trebuchet MS</vt:lpstr>
      <vt:lpstr>Wingdings 3</vt:lpstr>
      <vt:lpstr>Facet</vt:lpstr>
      <vt:lpstr>LUMBAR CANAL STENOSIS</vt:lpstr>
      <vt:lpstr>CONTENTS </vt:lpstr>
      <vt:lpstr>PowerPoint Presentation</vt:lpstr>
      <vt:lpstr>PowerPoint Presentation</vt:lpstr>
      <vt:lpstr>PowerPoint Presentation</vt:lpstr>
      <vt:lpstr>PowerPoint Presentation</vt:lpstr>
      <vt:lpstr>PowerPoint Presentation</vt:lpstr>
      <vt:lpstr>PowerPoint Presentation</vt:lpstr>
      <vt:lpstr>Classification </vt:lpstr>
      <vt:lpstr>PowerPoint Presentation</vt:lpstr>
      <vt:lpstr>PowerPoint Presentation</vt:lpstr>
      <vt:lpstr>PowerPoint Presentation</vt:lpstr>
      <vt:lpstr>PowerPoint Presentation</vt:lpstr>
      <vt:lpstr>INVESTIGATIONS </vt:lpstr>
      <vt:lpstr>PowerPoint Presentation</vt:lpstr>
      <vt:lpstr>PowerPoint Presentation</vt:lpstr>
      <vt:lpstr>PowerPoint Presentation</vt:lpstr>
      <vt:lpstr>GOALS ……….</vt:lpstr>
      <vt:lpstr>PowerPoint Presentation</vt:lpstr>
      <vt:lpstr>PHYSIOTHERAPY TREATMENT </vt:lpstr>
      <vt:lpstr>PowerPoint Presentation</vt:lpstr>
      <vt:lpstr>PowerPoint Presentation</vt:lpstr>
      <vt:lpstr>PowerPoint Presentation</vt:lpstr>
      <vt:lpstr>PowerPoint Presentation</vt:lpstr>
      <vt:lpstr>PowerPoint Presentation</vt:lpstr>
      <vt:lpstr>PowerPoint Presentation</vt:lpstr>
      <vt:lpstr>CERVICAL CANAL STENOSIS </vt:lpstr>
      <vt:lpstr>PowerPoint Presentation</vt:lpstr>
      <vt:lpstr>PowerPoint Presentation</vt:lpstr>
      <vt:lpstr>CLINICAL FEATURES </vt:lpstr>
      <vt:lpstr>PT management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LUMBAR CANAL STENOSIS</dc:title>
  <dc:creator>PRADYUMNA</dc:creator>
  <cp:lastModifiedBy>prachidorlikar0510@gmail.com</cp:lastModifiedBy>
  <cp:revision>34</cp:revision>
  <dcterms:created xsi:type="dcterms:W3CDTF">2021-04-15T15:38:41Z</dcterms:created>
  <dcterms:modified xsi:type="dcterms:W3CDTF">2024-06-18T15:55:36Z</dcterms:modified>
</cp:coreProperties>
</file>